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T Serif" charset="1" panose="020A0603040505020204"/>
      <p:regular r:id="rId20"/>
    </p:embeddedFont>
    <p:embeddedFont>
      <p:font typeface="DM Sans" charset="1" panose="00000000000000000000"/>
      <p:regular r:id="rId21"/>
    </p:embeddedFont>
    <p:embeddedFont>
      <p:font typeface="Consolas" charset="1" panose="020B0609020204030204"/>
      <p:regular r:id="rId27"/>
    </p:embeddedFont>
    <p:embeddedFont>
      <p:font typeface="DM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281957"/>
            <a:ext cx="9445526" cy="189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Foundation of Web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510659"/>
            <a:ext cx="9445526" cy="534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Welcome to the comprehensive journey through web development fundamentals. We'll explore the three core technologies that power every website and web application you interact with daily.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CHANDRU.S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24524U18017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KARAN ART'S SCIENCE COLLEGE 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THIRUVANNAMALAI</a:t>
            </a: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1"/>
              </a:lnSpc>
            </a:pP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890439"/>
            <a:ext cx="7442746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The Perfect Trinity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2482" y="4176861"/>
            <a:ext cx="372129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HTML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735860"/>
            <a:ext cx="4731544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59599"/>
            <a:ext cx="473154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Defines content hierarchy and semantic meaning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290816" y="2425899"/>
            <a:ext cx="5706219" cy="5706219"/>
            <a:chOff x="0" y="0"/>
            <a:chExt cx="7608292" cy="760829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934646" y="5013721"/>
            <a:ext cx="424160" cy="530275"/>
            <a:chOff x="0" y="0"/>
            <a:chExt cx="565547" cy="70703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t="0" r="-233" b="-3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422237" y="2643931"/>
            <a:ext cx="372129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2237" y="3202930"/>
            <a:ext cx="487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2237" y="3826669"/>
            <a:ext cx="487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Controls visual appearance and layout design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6290816" y="2425899"/>
            <a:ext cx="5706219" cy="5706219"/>
            <a:chOff x="0" y="0"/>
            <a:chExt cx="7608292" cy="7608292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930407" y="3284190"/>
            <a:ext cx="424160" cy="530275"/>
            <a:chOff x="0" y="0"/>
            <a:chExt cx="565547" cy="70703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t="0" r="-233" b="-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422237" y="5709642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JavaScript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22237" y="6268640"/>
            <a:ext cx="487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04F00"/>
                </a:solidFill>
                <a:latin typeface="DM Sans Bold"/>
                <a:ea typeface="DM Sans Bold"/>
                <a:cs typeface="DM Sans Bold"/>
                <a:sym typeface="DM Sans Bold"/>
              </a:rPr>
              <a:t>Behaviour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2237" y="6892379"/>
            <a:ext cx="487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Adds interactivity and dynamic functionality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290816" y="2425899"/>
            <a:ext cx="5706219" cy="5706219"/>
            <a:chOff x="0" y="0"/>
            <a:chExt cx="7608292" cy="7608292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9930407" y="6743254"/>
            <a:ext cx="424160" cy="530275"/>
            <a:chOff x="0" y="0"/>
            <a:chExt cx="565547" cy="707033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t="0" r="-233" b="-3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92238" y="8355806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Together, these three technologies create the complete web development foundation. HTML provides structure, CSS adds visual appeal, and JavaScript brings everything to life with interactivity.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55489"/>
            <a:ext cx="9062889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HTML: The Building Blocks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713584"/>
            <a:ext cx="4759524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HyperText Markup Language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85989"/>
            <a:ext cx="950535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HTML forms the structural foundation of every webpage. Think of it as the skeleton that defines content organisation and meaning.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548336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Defines webpage structure and 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101084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Uses tags to mark up elements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653831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Creates semantic meaning for browsers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206579"/>
            <a:ext cx="9505355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Foundation for accessibility features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198870" y="2768054"/>
            <a:ext cx="6106269" cy="6106269"/>
            <a:chOff x="0" y="0"/>
            <a:chExt cx="8141692" cy="8141692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8141716" cy="8141716"/>
            </a:xfrm>
            <a:custGeom>
              <a:avLst/>
              <a:gdLst/>
              <a:ahLst/>
              <a:cxnLst/>
              <a:rect r="r" b="b" t="t" l="l"/>
              <a:pathLst>
                <a:path h="8141716" w="8141716">
                  <a:moveTo>
                    <a:pt x="0" y="0"/>
                  </a:moveTo>
                  <a:lnTo>
                    <a:pt x="8141716" y="0"/>
                  </a:lnTo>
                  <a:lnTo>
                    <a:pt x="8141716" y="8141716"/>
                  </a:lnTo>
                  <a:lnTo>
                    <a:pt x="0" y="814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9530"/>
            <a:chOff x="0" y="0"/>
            <a:chExt cx="9144000" cy="1371937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9429"/>
            </a:xfrm>
            <a:custGeom>
              <a:avLst/>
              <a:gdLst/>
              <a:ahLst/>
              <a:cxnLst/>
              <a:rect r="r" b="b" t="t" l="l"/>
              <a:pathLst>
                <a:path h="13719429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9429"/>
                  </a:lnTo>
                  <a:lnTo>
                    <a:pt x="0" y="13719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2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0765" y="653951"/>
            <a:ext cx="7954416" cy="8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HTML Document Structure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0765" y="1818977"/>
            <a:ext cx="251669" cy="39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01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0765" y="2294185"/>
            <a:ext cx="9668470" cy="28575"/>
            <a:chOff x="0" y="0"/>
            <a:chExt cx="12891293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91262" cy="38100"/>
            </a:xfrm>
            <a:custGeom>
              <a:avLst/>
              <a:gdLst/>
              <a:ahLst/>
              <a:cxnLst/>
              <a:rect r="r" b="b" t="t" l="l"/>
              <a:pathLst>
                <a:path h="38100" w="12891262">
                  <a:moveTo>
                    <a:pt x="0" y="0"/>
                  </a:moveTo>
                  <a:lnTo>
                    <a:pt x="12891262" y="0"/>
                  </a:lnTo>
                  <a:lnTo>
                    <a:pt x="128912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80765" y="2458045"/>
            <a:ext cx="3322885" cy="4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Document Declaration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765" y="2974032"/>
            <a:ext cx="9668470" cy="4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DOCTYPE declaration tells the browser which HTML version to 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765" y="3807470"/>
            <a:ext cx="251669" cy="39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80765" y="4282678"/>
            <a:ext cx="9668470" cy="28575"/>
            <a:chOff x="0" y="0"/>
            <a:chExt cx="12891293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91262" cy="38100"/>
            </a:xfrm>
            <a:custGeom>
              <a:avLst/>
              <a:gdLst/>
              <a:ahLst/>
              <a:cxnLst/>
              <a:rect r="r" b="b" t="t" l="l"/>
              <a:pathLst>
                <a:path h="38100" w="12891262">
                  <a:moveTo>
                    <a:pt x="0" y="0"/>
                  </a:moveTo>
                  <a:lnTo>
                    <a:pt x="12891262" y="0"/>
                  </a:lnTo>
                  <a:lnTo>
                    <a:pt x="128912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80765" y="4446537"/>
            <a:ext cx="3303091" cy="4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HTML Root Element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0765" y="4962525"/>
            <a:ext cx="9668470" cy="4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&lt;html&gt; tag wraps all content on the page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0765" y="5795962"/>
            <a:ext cx="251669" cy="39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80765" y="6271171"/>
            <a:ext cx="9668470" cy="28575"/>
            <a:chOff x="0" y="0"/>
            <a:chExt cx="12891293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91262" cy="38100"/>
            </a:xfrm>
            <a:custGeom>
              <a:avLst/>
              <a:gdLst/>
              <a:ahLst/>
              <a:cxnLst/>
              <a:rect r="r" b="b" t="t" l="l"/>
              <a:pathLst>
                <a:path h="38100" w="12891262">
                  <a:moveTo>
                    <a:pt x="0" y="0"/>
                  </a:moveTo>
                  <a:lnTo>
                    <a:pt x="12891262" y="0"/>
                  </a:lnTo>
                  <a:lnTo>
                    <a:pt x="128912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80765" y="6435030"/>
            <a:ext cx="3303091" cy="4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Head Section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0765" y="6951017"/>
            <a:ext cx="9668470" cy="4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Contains metadata, links to stylesheets, and page title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0765" y="7784455"/>
            <a:ext cx="251669" cy="39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80765" y="8259664"/>
            <a:ext cx="9668470" cy="28575"/>
            <a:chOff x="0" y="0"/>
            <a:chExt cx="12891293" cy="381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91262" cy="38100"/>
            </a:xfrm>
            <a:custGeom>
              <a:avLst/>
              <a:gdLst/>
              <a:ahLst/>
              <a:cxnLst/>
              <a:rect r="r" b="b" t="t" l="l"/>
              <a:pathLst>
                <a:path h="38100" w="12891262">
                  <a:moveTo>
                    <a:pt x="0" y="0"/>
                  </a:moveTo>
                  <a:lnTo>
                    <a:pt x="12891262" y="0"/>
                  </a:lnTo>
                  <a:lnTo>
                    <a:pt x="12891262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E04F00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80765" y="8423522"/>
            <a:ext cx="3303091" cy="4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Body Content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0765" y="8939510"/>
            <a:ext cx="9668470" cy="46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Houses all visible content including text, images, and interactive elements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8326" y="677167"/>
            <a:ext cx="7862292" cy="87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CSS: Bringing Style to Life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8326" y="2170211"/>
            <a:ext cx="3422898" cy="4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Cascading Style Sheets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8326" y="2790825"/>
            <a:ext cx="7932539" cy="130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CSS transforms plain HTML into visually appealing, responsive designs. It separates content from presentation, enabling consistent styling across entire websites.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98326" y="4388049"/>
            <a:ext cx="7932539" cy="1601689"/>
            <a:chOff x="0" y="0"/>
            <a:chExt cx="10576718" cy="21355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76687" cy="2135505"/>
            </a:xfrm>
            <a:custGeom>
              <a:avLst/>
              <a:gdLst/>
              <a:ahLst/>
              <a:cxnLst/>
              <a:rect r="r" b="b" t="t" l="l"/>
              <a:pathLst>
                <a:path h="2135505" w="10576687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525379" y="0"/>
                  </a:lnTo>
                  <a:cubicBezTo>
                    <a:pt x="10553700" y="0"/>
                    <a:pt x="10576687" y="22987"/>
                    <a:pt x="10576687" y="51308"/>
                  </a:cubicBezTo>
                  <a:lnTo>
                    <a:pt x="10576687" y="2084197"/>
                  </a:lnTo>
                  <a:cubicBezTo>
                    <a:pt x="10576687" y="2112518"/>
                    <a:pt x="10553700" y="2135505"/>
                    <a:pt x="10525379" y="2135505"/>
                  </a:cubicBezTo>
                  <a:lnTo>
                    <a:pt x="51308" y="2135505"/>
                  </a:lnTo>
                  <a:cubicBezTo>
                    <a:pt x="22987" y="2135505"/>
                    <a:pt x="0" y="2112518"/>
                    <a:pt x="0" y="208419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54906" y="4625579"/>
            <a:ext cx="3368874" cy="4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Visual 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4906" y="5246191"/>
            <a:ext cx="7419380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Colours, fonts, spacing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8326" y="6246316"/>
            <a:ext cx="7932539" cy="1601689"/>
            <a:chOff x="0" y="0"/>
            <a:chExt cx="10576718" cy="21355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76687" cy="2135505"/>
            </a:xfrm>
            <a:custGeom>
              <a:avLst/>
              <a:gdLst/>
              <a:ahLst/>
              <a:cxnLst/>
              <a:rect r="r" b="b" t="t" l="l"/>
              <a:pathLst>
                <a:path h="2135505" w="10576687">
                  <a:moveTo>
                    <a:pt x="0" y="51308"/>
                  </a:moveTo>
                  <a:cubicBezTo>
                    <a:pt x="0" y="22987"/>
                    <a:pt x="22987" y="0"/>
                    <a:pt x="51308" y="0"/>
                  </a:cubicBezTo>
                  <a:lnTo>
                    <a:pt x="10525379" y="0"/>
                  </a:lnTo>
                  <a:cubicBezTo>
                    <a:pt x="10553700" y="0"/>
                    <a:pt x="10576687" y="22987"/>
                    <a:pt x="10576687" y="51308"/>
                  </a:cubicBezTo>
                  <a:lnTo>
                    <a:pt x="10576687" y="2084197"/>
                  </a:lnTo>
                  <a:cubicBezTo>
                    <a:pt x="10576687" y="2112518"/>
                    <a:pt x="10553700" y="2135505"/>
                    <a:pt x="10525379" y="2135505"/>
                  </a:cubicBezTo>
                  <a:lnTo>
                    <a:pt x="51308" y="2135505"/>
                  </a:lnTo>
                  <a:cubicBezTo>
                    <a:pt x="22987" y="2135505"/>
                    <a:pt x="0" y="2112518"/>
                    <a:pt x="0" y="208419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54906" y="6483846"/>
            <a:ext cx="3368874" cy="44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Layout Control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4906" y="7104460"/>
            <a:ext cx="7419380" cy="486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Positioning, flexbox, grid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466659" y="2221409"/>
            <a:ext cx="7932539" cy="7932539"/>
            <a:chOff x="0" y="0"/>
            <a:chExt cx="10576718" cy="10576718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0576687" cy="10576687"/>
            </a:xfrm>
            <a:custGeom>
              <a:avLst/>
              <a:gdLst/>
              <a:ahLst/>
              <a:cxnLst/>
              <a:rect r="r" b="b" t="t" l="l"/>
              <a:pathLst>
                <a:path h="10576687" w="10576687">
                  <a:moveTo>
                    <a:pt x="0" y="0"/>
                  </a:moveTo>
                  <a:lnTo>
                    <a:pt x="10576687" y="0"/>
                  </a:lnTo>
                  <a:lnTo>
                    <a:pt x="10576687" y="10576687"/>
                  </a:lnTo>
                  <a:lnTo>
                    <a:pt x="0" y="1057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671786"/>
            <a:ext cx="7442746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CSS Syntax Structure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850237" y="3065412"/>
            <a:ext cx="1417588" cy="2109490"/>
            <a:chOff x="0" y="0"/>
            <a:chExt cx="1890117" cy="281265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890141" cy="2812669"/>
            </a:xfrm>
            <a:custGeom>
              <a:avLst/>
              <a:gdLst/>
              <a:ahLst/>
              <a:cxnLst/>
              <a:rect r="r" b="b" t="t" l="l"/>
              <a:pathLst>
                <a:path h="2812669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812669"/>
                  </a:lnTo>
                  <a:lnTo>
                    <a:pt x="0" y="2812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3" t="0" r="-16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551342" y="3329880"/>
            <a:ext cx="372129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Selector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51342" y="3888879"/>
            <a:ext cx="774442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Identifies which HTML elements to style (e.g., h1, .class, #id)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850237" y="5174902"/>
            <a:ext cx="1417588" cy="1701105"/>
            <a:chOff x="0" y="0"/>
            <a:chExt cx="1890117" cy="226814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5" r="1" b="-5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551342" y="5439370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Property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1342" y="5998369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Specifies what aspect to change (color, font-size, margin)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850237" y="6876009"/>
            <a:ext cx="1417588" cy="1701105"/>
            <a:chOff x="0" y="0"/>
            <a:chExt cx="1890117" cy="226814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890141" cy="2268093"/>
            </a:xfrm>
            <a:custGeom>
              <a:avLst/>
              <a:gdLst/>
              <a:ahLst/>
              <a:cxnLst/>
              <a:rect r="r" b="b" t="t" l="l"/>
              <a:pathLst>
                <a:path h="2268093" w="1890141">
                  <a:moveTo>
                    <a:pt x="0" y="0"/>
                  </a:moveTo>
                  <a:lnTo>
                    <a:pt x="1890141" y="0"/>
                  </a:lnTo>
                  <a:lnTo>
                    <a:pt x="1890141" y="2268093"/>
                  </a:lnTo>
                  <a:lnTo>
                    <a:pt x="0" y="2268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5" r="1" b="-58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551342" y="7140476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Value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1342" y="7699474"/>
            <a:ext cx="774442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Defines how the property should appear (blue, 16px, 10px)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1392" y="510182"/>
            <a:ext cx="4961335" cy="62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CSS Styling in Action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1392" y="1635770"/>
            <a:ext cx="7380685" cy="4214812"/>
            <a:chOff x="0" y="0"/>
            <a:chExt cx="9840913" cy="56197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840976" cy="5619750"/>
            </a:xfrm>
            <a:custGeom>
              <a:avLst/>
              <a:gdLst/>
              <a:ahLst/>
              <a:cxnLst/>
              <a:rect r="r" b="b" t="t" l="l"/>
              <a:pathLst>
                <a:path h="5619750" w="9840976">
                  <a:moveTo>
                    <a:pt x="0" y="37846"/>
                  </a:moveTo>
                  <a:cubicBezTo>
                    <a:pt x="0" y="16891"/>
                    <a:pt x="16891" y="0"/>
                    <a:pt x="37846" y="0"/>
                  </a:cubicBezTo>
                  <a:lnTo>
                    <a:pt x="9803130" y="0"/>
                  </a:lnTo>
                  <a:cubicBezTo>
                    <a:pt x="9823958" y="0"/>
                    <a:pt x="9840976" y="16891"/>
                    <a:pt x="9840976" y="37846"/>
                  </a:cubicBezTo>
                  <a:lnTo>
                    <a:pt x="9840976" y="5581904"/>
                  </a:lnTo>
                  <a:cubicBezTo>
                    <a:pt x="9840976" y="5602732"/>
                    <a:pt x="9824086" y="5619750"/>
                    <a:pt x="9803130" y="5619750"/>
                  </a:cubicBezTo>
                  <a:lnTo>
                    <a:pt x="37846" y="5619750"/>
                  </a:lnTo>
                  <a:cubicBezTo>
                    <a:pt x="17018" y="5619750"/>
                    <a:pt x="0" y="5602859"/>
                    <a:pt x="0" y="5581904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52016" y="1635770"/>
            <a:ext cx="7399436" cy="4214812"/>
            <a:chOff x="0" y="0"/>
            <a:chExt cx="9865915" cy="5619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65995" cy="5619750"/>
            </a:xfrm>
            <a:custGeom>
              <a:avLst/>
              <a:gdLst/>
              <a:ahLst/>
              <a:cxnLst/>
              <a:rect r="r" b="b" t="t" l="l"/>
              <a:pathLst>
                <a:path h="5619750" w="9865995">
                  <a:moveTo>
                    <a:pt x="0" y="37846"/>
                  </a:moveTo>
                  <a:cubicBezTo>
                    <a:pt x="0" y="16891"/>
                    <a:pt x="16891" y="0"/>
                    <a:pt x="37846" y="0"/>
                  </a:cubicBezTo>
                  <a:lnTo>
                    <a:pt x="9828149" y="0"/>
                  </a:lnTo>
                  <a:cubicBezTo>
                    <a:pt x="9848977" y="0"/>
                    <a:pt x="9865995" y="16891"/>
                    <a:pt x="9865995" y="37846"/>
                  </a:cubicBezTo>
                  <a:lnTo>
                    <a:pt x="9865995" y="5581904"/>
                  </a:lnTo>
                  <a:cubicBezTo>
                    <a:pt x="9865995" y="5602732"/>
                    <a:pt x="9849104" y="5619750"/>
                    <a:pt x="9828149" y="5619750"/>
                  </a:cubicBezTo>
                  <a:lnTo>
                    <a:pt x="37846" y="5619750"/>
                  </a:lnTo>
                  <a:cubicBezTo>
                    <a:pt x="17018" y="5619750"/>
                    <a:pt x="0" y="5602859"/>
                    <a:pt x="0" y="5581904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0879" y="1682204"/>
            <a:ext cx="7021711" cy="4026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h1 {    color: #E04F00;    font-size: 32px;    text-align: center;    margin-bottom: 20px;}.button {    background-color: #E04F00;    padding: 12px 24px;    border-radius: 8px;    color: white;}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512671" y="1635770"/>
            <a:ext cx="9123312" cy="9123312"/>
            <a:chOff x="0" y="0"/>
            <a:chExt cx="12164417" cy="1216441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12164441" cy="12164441"/>
            </a:xfrm>
            <a:custGeom>
              <a:avLst/>
              <a:gdLst/>
              <a:ahLst/>
              <a:cxnLst/>
              <a:rect r="r" b="b" t="t" l="l"/>
              <a:pathLst>
                <a:path h="12164441" w="12164441">
                  <a:moveTo>
                    <a:pt x="0" y="0"/>
                  </a:moveTo>
                  <a:lnTo>
                    <a:pt x="12164441" y="0"/>
                  </a:lnTo>
                  <a:lnTo>
                    <a:pt x="12164441" y="12164441"/>
                  </a:lnTo>
                  <a:lnTo>
                    <a:pt x="0" y="12164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512671" y="10914460"/>
            <a:ext cx="9123312" cy="66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4"/>
              </a:lnSpc>
            </a:pPr>
            <a:r>
              <a:rPr lang="en-US" sz="143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CSS code creates an orange heading and matching button, demonstrating how properties work together to create cohesive design elements.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61132" y="729109"/>
            <a:ext cx="9507736" cy="183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625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JavaScript: Adding Interactivity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61132" y="2971800"/>
            <a:ext cx="4616500" cy="3580805"/>
            <a:chOff x="0" y="0"/>
            <a:chExt cx="6155333" cy="47744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5309" cy="4774438"/>
            </a:xfrm>
            <a:custGeom>
              <a:avLst/>
              <a:gdLst/>
              <a:ahLst/>
              <a:cxnLst/>
              <a:rect r="r" b="b" t="t" l="l"/>
              <a:pathLst>
                <a:path h="4774438" w="6155309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6100445" y="0"/>
                  </a:lnTo>
                  <a:cubicBezTo>
                    <a:pt x="6130798" y="0"/>
                    <a:pt x="6155309" y="24638"/>
                    <a:pt x="6155309" y="54864"/>
                  </a:cubicBezTo>
                  <a:lnTo>
                    <a:pt x="6155309" y="4719447"/>
                  </a:lnTo>
                  <a:cubicBezTo>
                    <a:pt x="6155309" y="4749800"/>
                    <a:pt x="6130671" y="4774311"/>
                    <a:pt x="6100445" y="4774311"/>
                  </a:cubicBezTo>
                  <a:lnTo>
                    <a:pt x="54864" y="4774311"/>
                  </a:lnTo>
                  <a:cubicBezTo>
                    <a:pt x="24638" y="4774438"/>
                    <a:pt x="0" y="4749800"/>
                    <a:pt x="0" y="471944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35720" y="3246388"/>
            <a:ext cx="823764" cy="823764"/>
            <a:chOff x="0" y="0"/>
            <a:chExt cx="1098352" cy="10983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8296" cy="1098296"/>
            </a:xfrm>
            <a:custGeom>
              <a:avLst/>
              <a:gdLst/>
              <a:ahLst/>
              <a:cxnLst/>
              <a:rect r="r" b="b" t="t" l="l"/>
              <a:pathLst>
                <a:path h="1098296" w="1098296">
                  <a:moveTo>
                    <a:pt x="0" y="549148"/>
                  </a:moveTo>
                  <a:cubicBezTo>
                    <a:pt x="0" y="245872"/>
                    <a:pt x="245872" y="0"/>
                    <a:pt x="549148" y="0"/>
                  </a:cubicBezTo>
                  <a:cubicBezTo>
                    <a:pt x="852424" y="0"/>
                    <a:pt x="1098296" y="245872"/>
                    <a:pt x="1098296" y="549148"/>
                  </a:cubicBezTo>
                  <a:cubicBezTo>
                    <a:pt x="1098296" y="852424"/>
                    <a:pt x="852424" y="1098296"/>
                    <a:pt x="549148" y="1098296"/>
                  </a:cubicBezTo>
                  <a:cubicBezTo>
                    <a:pt x="245872" y="1098296"/>
                    <a:pt x="0" y="852424"/>
                    <a:pt x="0" y="549148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62236" y="3426619"/>
            <a:ext cx="370731" cy="463303"/>
            <a:chOff x="0" y="0"/>
            <a:chExt cx="494308" cy="61773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94284" cy="617728"/>
            </a:xfrm>
            <a:custGeom>
              <a:avLst/>
              <a:gdLst/>
              <a:ahLst/>
              <a:cxnLst/>
              <a:rect r="r" b="b" t="t" l="l"/>
              <a:pathLst>
                <a:path h="617728" w="494284">
                  <a:moveTo>
                    <a:pt x="0" y="0"/>
                  </a:moveTo>
                  <a:lnTo>
                    <a:pt x="494284" y="0"/>
                  </a:lnTo>
                  <a:lnTo>
                    <a:pt x="494284" y="617728"/>
                  </a:lnTo>
                  <a:lnTo>
                    <a:pt x="0" y="61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68" r="-4" b="-269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35720" y="4344740"/>
            <a:ext cx="3604469" cy="4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Dynamic Behaviour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720" y="4874270"/>
            <a:ext cx="4067324" cy="96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Makes webpages interactive and responsive to user actions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52220" y="2971800"/>
            <a:ext cx="4616649" cy="3580805"/>
            <a:chOff x="0" y="0"/>
            <a:chExt cx="6155532" cy="47744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55436" cy="4774438"/>
            </a:xfrm>
            <a:custGeom>
              <a:avLst/>
              <a:gdLst/>
              <a:ahLst/>
              <a:cxnLst/>
              <a:rect r="r" b="b" t="t" l="l"/>
              <a:pathLst>
                <a:path h="4774438" w="6155436">
                  <a:moveTo>
                    <a:pt x="0" y="54864"/>
                  </a:moveTo>
                  <a:cubicBezTo>
                    <a:pt x="0" y="24638"/>
                    <a:pt x="24638" y="0"/>
                    <a:pt x="54864" y="0"/>
                  </a:cubicBezTo>
                  <a:lnTo>
                    <a:pt x="6100572" y="0"/>
                  </a:lnTo>
                  <a:cubicBezTo>
                    <a:pt x="6130925" y="0"/>
                    <a:pt x="6155436" y="24638"/>
                    <a:pt x="6155436" y="54864"/>
                  </a:cubicBezTo>
                  <a:lnTo>
                    <a:pt x="6155436" y="4719447"/>
                  </a:lnTo>
                  <a:cubicBezTo>
                    <a:pt x="6155436" y="4749800"/>
                    <a:pt x="6130798" y="4774311"/>
                    <a:pt x="6100572" y="4774311"/>
                  </a:cubicBezTo>
                  <a:lnTo>
                    <a:pt x="54864" y="4774311"/>
                  </a:lnTo>
                  <a:cubicBezTo>
                    <a:pt x="24638" y="4774438"/>
                    <a:pt x="0" y="4749800"/>
                    <a:pt x="0" y="471944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26808" y="3246388"/>
            <a:ext cx="823764" cy="823764"/>
            <a:chOff x="0" y="0"/>
            <a:chExt cx="1098352" cy="10983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8296" cy="1098296"/>
            </a:xfrm>
            <a:custGeom>
              <a:avLst/>
              <a:gdLst/>
              <a:ahLst/>
              <a:cxnLst/>
              <a:rect r="r" b="b" t="t" l="l"/>
              <a:pathLst>
                <a:path h="1098296" w="1098296">
                  <a:moveTo>
                    <a:pt x="0" y="549148"/>
                  </a:moveTo>
                  <a:cubicBezTo>
                    <a:pt x="0" y="245872"/>
                    <a:pt x="245872" y="0"/>
                    <a:pt x="549148" y="0"/>
                  </a:cubicBezTo>
                  <a:cubicBezTo>
                    <a:pt x="852424" y="0"/>
                    <a:pt x="1098296" y="245872"/>
                    <a:pt x="1098296" y="549148"/>
                  </a:cubicBezTo>
                  <a:cubicBezTo>
                    <a:pt x="1098296" y="852424"/>
                    <a:pt x="852424" y="1098296"/>
                    <a:pt x="549148" y="1098296"/>
                  </a:cubicBezTo>
                  <a:cubicBezTo>
                    <a:pt x="245872" y="1098296"/>
                    <a:pt x="0" y="852424"/>
                    <a:pt x="0" y="549148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6353324" y="3426619"/>
            <a:ext cx="370731" cy="463303"/>
            <a:chOff x="0" y="0"/>
            <a:chExt cx="494308" cy="617737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494284" cy="617728"/>
            </a:xfrm>
            <a:custGeom>
              <a:avLst/>
              <a:gdLst/>
              <a:ahLst/>
              <a:cxnLst/>
              <a:rect r="r" b="b" t="t" l="l"/>
              <a:pathLst>
                <a:path h="617728" w="494284">
                  <a:moveTo>
                    <a:pt x="0" y="0"/>
                  </a:moveTo>
                  <a:lnTo>
                    <a:pt x="494284" y="0"/>
                  </a:lnTo>
                  <a:lnTo>
                    <a:pt x="494284" y="617728"/>
                  </a:lnTo>
                  <a:lnTo>
                    <a:pt x="0" y="61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68" r="-4" b="-269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126808" y="4344740"/>
            <a:ext cx="3604469" cy="4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Programming Logic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26808" y="4874270"/>
            <a:ext cx="4067473" cy="140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Handles calculations, data processing, and decision-making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61132" y="6827192"/>
            <a:ext cx="9507736" cy="2702124"/>
            <a:chOff x="0" y="0"/>
            <a:chExt cx="12676982" cy="3602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677013" cy="3602863"/>
            </a:xfrm>
            <a:custGeom>
              <a:avLst/>
              <a:gdLst/>
              <a:ahLst/>
              <a:cxnLst/>
              <a:rect r="r" b="b" t="t" l="l"/>
              <a:pathLst>
                <a:path h="3602863" w="12677013">
                  <a:moveTo>
                    <a:pt x="0" y="54991"/>
                  </a:moveTo>
                  <a:cubicBezTo>
                    <a:pt x="0" y="24638"/>
                    <a:pt x="24638" y="0"/>
                    <a:pt x="54991" y="0"/>
                  </a:cubicBezTo>
                  <a:lnTo>
                    <a:pt x="12622022" y="0"/>
                  </a:lnTo>
                  <a:cubicBezTo>
                    <a:pt x="12652375" y="0"/>
                    <a:pt x="12677013" y="24638"/>
                    <a:pt x="12677013" y="54991"/>
                  </a:cubicBezTo>
                  <a:lnTo>
                    <a:pt x="12677013" y="3547872"/>
                  </a:lnTo>
                  <a:cubicBezTo>
                    <a:pt x="12677013" y="3578225"/>
                    <a:pt x="12652375" y="3602863"/>
                    <a:pt x="12622022" y="3602863"/>
                  </a:cubicBezTo>
                  <a:lnTo>
                    <a:pt x="54991" y="3602863"/>
                  </a:lnTo>
                  <a:cubicBezTo>
                    <a:pt x="24638" y="3602863"/>
                    <a:pt x="0" y="3578225"/>
                    <a:pt x="0" y="3547872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35720" y="7101780"/>
            <a:ext cx="823764" cy="823764"/>
            <a:chOff x="0" y="0"/>
            <a:chExt cx="1098352" cy="109835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8296" cy="1098296"/>
            </a:xfrm>
            <a:custGeom>
              <a:avLst/>
              <a:gdLst/>
              <a:ahLst/>
              <a:cxnLst/>
              <a:rect r="r" b="b" t="t" l="l"/>
              <a:pathLst>
                <a:path h="1098296" w="1098296">
                  <a:moveTo>
                    <a:pt x="0" y="549148"/>
                  </a:moveTo>
                  <a:cubicBezTo>
                    <a:pt x="0" y="245872"/>
                    <a:pt x="245872" y="0"/>
                    <a:pt x="549148" y="0"/>
                  </a:cubicBezTo>
                  <a:cubicBezTo>
                    <a:pt x="852424" y="0"/>
                    <a:pt x="1098296" y="245872"/>
                    <a:pt x="1098296" y="549148"/>
                  </a:cubicBezTo>
                  <a:cubicBezTo>
                    <a:pt x="1098296" y="852424"/>
                    <a:pt x="852424" y="1098296"/>
                    <a:pt x="549148" y="1098296"/>
                  </a:cubicBezTo>
                  <a:cubicBezTo>
                    <a:pt x="245872" y="1098296"/>
                    <a:pt x="0" y="852424"/>
                    <a:pt x="0" y="549148"/>
                  </a:cubicBezTo>
                  <a:close/>
                </a:path>
              </a:pathLst>
            </a:custGeom>
            <a:solidFill>
              <a:srgbClr val="E04F00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62236" y="7282011"/>
            <a:ext cx="370731" cy="463303"/>
            <a:chOff x="0" y="0"/>
            <a:chExt cx="494308" cy="617737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494284" cy="617728"/>
            </a:xfrm>
            <a:custGeom>
              <a:avLst/>
              <a:gdLst/>
              <a:ahLst/>
              <a:cxnLst/>
              <a:rect r="r" b="b" t="t" l="l"/>
              <a:pathLst>
                <a:path h="617728" w="494284">
                  <a:moveTo>
                    <a:pt x="0" y="0"/>
                  </a:moveTo>
                  <a:lnTo>
                    <a:pt x="494284" y="0"/>
                  </a:lnTo>
                  <a:lnTo>
                    <a:pt x="494284" y="617728"/>
                  </a:lnTo>
                  <a:lnTo>
                    <a:pt x="0" y="617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68" r="-4" b="-269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35720" y="8200132"/>
            <a:ext cx="3604469" cy="4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Real-time Updates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5720" y="8729662"/>
            <a:ext cx="8958560" cy="52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Updates content without requiring page reloads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756148"/>
            <a:ext cx="7710785" cy="96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JavaScript Key Features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4291608"/>
            <a:ext cx="850553" cy="850552"/>
            <a:chOff x="0" y="0"/>
            <a:chExt cx="1134070" cy="11340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3" b="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5477470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Event Handling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036469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Responds to user interactions like clicks, scrolling, and form submissions, creating dynamic user experiences.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866" y="4291608"/>
            <a:ext cx="850552" cy="850552"/>
            <a:chOff x="0" y="0"/>
            <a:chExt cx="1134070" cy="113407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44866" y="5477470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Data Manipulation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6036469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Processes and transforms data, manages variables, and performs complex calculations in real-time.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97494" y="4291608"/>
            <a:ext cx="850553" cy="850552"/>
            <a:chOff x="0" y="0"/>
            <a:chExt cx="1134070" cy="11340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97494" y="5477470"/>
            <a:ext cx="3721299" cy="48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Cross-platform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7494" y="6036469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Runs on browsers, servers, mobile apps, and desktop applications, making it incredibly versatile.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83258" y="439191"/>
            <a:ext cx="4375398" cy="56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JavaScript in Practice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258" y="1402556"/>
            <a:ext cx="2674590" cy="29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Simple Interactive Example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3258" y="1882379"/>
            <a:ext cx="8357444" cy="2916734"/>
            <a:chOff x="0" y="0"/>
            <a:chExt cx="11143258" cy="3888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3234" cy="3888867"/>
            </a:xfrm>
            <a:custGeom>
              <a:avLst/>
              <a:gdLst/>
              <a:ahLst/>
              <a:cxnLst/>
              <a:rect r="r" b="b" t="t" l="l"/>
              <a:pathLst>
                <a:path h="3888867" w="11143234">
                  <a:moveTo>
                    <a:pt x="0" y="33274"/>
                  </a:moveTo>
                  <a:cubicBezTo>
                    <a:pt x="0" y="14859"/>
                    <a:pt x="14859" y="0"/>
                    <a:pt x="33274" y="0"/>
                  </a:cubicBezTo>
                  <a:lnTo>
                    <a:pt x="11109960" y="0"/>
                  </a:lnTo>
                  <a:cubicBezTo>
                    <a:pt x="11128375" y="0"/>
                    <a:pt x="11143234" y="14859"/>
                    <a:pt x="11143234" y="33274"/>
                  </a:cubicBezTo>
                  <a:lnTo>
                    <a:pt x="11143234" y="3855593"/>
                  </a:lnTo>
                  <a:cubicBezTo>
                    <a:pt x="11143234" y="3874008"/>
                    <a:pt x="11128375" y="3888867"/>
                    <a:pt x="11109960" y="3888867"/>
                  </a:cubicBezTo>
                  <a:lnTo>
                    <a:pt x="33274" y="3888867"/>
                  </a:lnTo>
                  <a:cubicBezTo>
                    <a:pt x="14859" y="3888867"/>
                    <a:pt x="0" y="3874008"/>
                    <a:pt x="0" y="385559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5072" y="1882379"/>
            <a:ext cx="8373815" cy="2916734"/>
            <a:chOff x="0" y="0"/>
            <a:chExt cx="11165087" cy="38889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65078" cy="3888867"/>
            </a:xfrm>
            <a:custGeom>
              <a:avLst/>
              <a:gdLst/>
              <a:ahLst/>
              <a:cxnLst/>
              <a:rect r="r" b="b" t="t" l="l"/>
              <a:pathLst>
                <a:path h="3888867" w="11165078">
                  <a:moveTo>
                    <a:pt x="0" y="33274"/>
                  </a:moveTo>
                  <a:cubicBezTo>
                    <a:pt x="0" y="14859"/>
                    <a:pt x="14859" y="0"/>
                    <a:pt x="33274" y="0"/>
                  </a:cubicBezTo>
                  <a:lnTo>
                    <a:pt x="11131804" y="0"/>
                  </a:lnTo>
                  <a:cubicBezTo>
                    <a:pt x="11150219" y="0"/>
                    <a:pt x="11165078" y="14859"/>
                    <a:pt x="11165078" y="33274"/>
                  </a:cubicBezTo>
                  <a:lnTo>
                    <a:pt x="11165078" y="3855593"/>
                  </a:lnTo>
                  <a:cubicBezTo>
                    <a:pt x="11165078" y="3874008"/>
                    <a:pt x="11150219" y="3888867"/>
                    <a:pt x="11131804" y="3888867"/>
                  </a:cubicBezTo>
                  <a:lnTo>
                    <a:pt x="33274" y="3888867"/>
                  </a:lnTo>
                  <a:cubicBezTo>
                    <a:pt x="14859" y="3888867"/>
                    <a:pt x="0" y="3874008"/>
                    <a:pt x="0" y="3855593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41610" y="1931045"/>
            <a:ext cx="804073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>
                <a:solidFill>
                  <a:srgbClr val="383838"/>
                </a:solidFill>
                <a:latin typeface="Consolas"/>
                <a:ea typeface="Consolas"/>
                <a:cs typeface="Consolas"/>
                <a:sym typeface="Consolas"/>
              </a:rPr>
              <a:t>function changeColor() {    let element = document.getElementById('myButton');    element.style.backgroundColor = '#E04F00';    element.innerHTML = 'Clicked!';}// Usage in HTML&lt;button onclick="changeColor()"&gt;    Click Me&lt;/button&gt;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6824" y="1402556"/>
            <a:ext cx="2187625" cy="29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Common Applications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56824" y="1804392"/>
            <a:ext cx="835744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Form validation and submission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56824" y="2129284"/>
            <a:ext cx="835744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Image sliders and carousels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56824" y="2454176"/>
            <a:ext cx="835744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Shopping cart functionality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56824" y="2779067"/>
            <a:ext cx="835744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Interactive maps and charts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56824" y="3103960"/>
            <a:ext cx="835744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Single-page applications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56824" y="3615184"/>
            <a:ext cx="8357444" cy="8357444"/>
            <a:chOff x="0" y="0"/>
            <a:chExt cx="11143258" cy="11143258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1143234" cy="11143234"/>
            </a:xfrm>
            <a:custGeom>
              <a:avLst/>
              <a:gdLst/>
              <a:ahLst/>
              <a:cxnLst/>
              <a:rect r="r" b="b" t="t" l="l"/>
              <a:pathLst>
                <a:path h="11143234" w="11143234">
                  <a:moveTo>
                    <a:pt x="0" y="0"/>
                  </a:moveTo>
                  <a:lnTo>
                    <a:pt x="11143234" y="0"/>
                  </a:lnTo>
                  <a:lnTo>
                    <a:pt x="11143234" y="11143234"/>
                  </a:lnTo>
                  <a:lnTo>
                    <a:pt x="0" y="1114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DAGzgWXGMjU</dc:identifier>
  <dcterms:modified xsi:type="dcterms:W3CDTF">2011-08-01T06:04:30Z</dcterms:modified>
  <cp:revision>1</cp:revision>
  <dc:title>DOC-20250920-WA0006.</dc:title>
</cp:coreProperties>
</file>